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8" r:id="rId4"/>
    <p:sldId id="259" r:id="rId5"/>
    <p:sldId id="260" r:id="rId6"/>
    <p:sldId id="261" r:id="rId7"/>
    <p:sldId id="263" r:id="rId8"/>
    <p:sldId id="264" r:id="rId9"/>
    <p:sldId id="266" r:id="rId10"/>
    <p:sldId id="270" r:id="rId11"/>
    <p:sldId id="271" r:id="rId12"/>
    <p:sldId id="272" r:id="rId13"/>
    <p:sldId id="273" r:id="rId14"/>
    <p:sldId id="274" r:id="rId15"/>
    <p:sldId id="275" r:id="rId16"/>
    <p:sldId id="278" r:id="rId17"/>
    <p:sldId id="279" r:id="rId18"/>
    <p:sldId id="280" r:id="rId19"/>
    <p:sldId id="281" r:id="rId20"/>
    <p:sldId id="28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103" d="100"/>
          <a:sy n="103" d="100"/>
        </p:scale>
        <p:origin x="-2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pPr/>
              <a:t>20.03.2017</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20.03.2017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20.03.2017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20.03.2017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20.03.2017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3">
                <a:shade val="45000"/>
                <a:satMod val="135000"/>
              </a:schemeClr>
              <a:prstClr val="white"/>
            </a:duotone>
            <a:extLst>
              <a:ext uri="{BEBA8EAE-BF5A-486C-A8C5-ECC9F3942E4B}">
                <a14:imgProps xmlns="" xmlns:a14="http://schemas.microsoft.com/office/drawing/2010/main">
                  <a14:imgLayer r:embed="rId14">
                    <a14:imgEffect>
                      <a14:artisticLightScreen/>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pPr/>
              <a:t>20.03.2017</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387737"/>
            <a:ext cx="7992888" cy="1731982"/>
          </a:xfrm>
        </p:spPr>
        <p:txBody>
          <a:bodyPr/>
          <a:lstStyle/>
          <a:p>
            <a:r>
              <a:rPr lang="ru-RU" sz="4000" b="1" dirty="0" smtClean="0">
                <a:solidFill>
                  <a:schemeClr val="bg1"/>
                </a:solidFill>
                <a:effectLst>
                  <a:outerShdw blurRad="38100" dist="38100" dir="2700000" algn="tl">
                    <a:srgbClr val="000000">
                      <a:alpha val="43137"/>
                    </a:srgbClr>
                  </a:outerShdw>
                </a:effectLst>
              </a:rPr>
              <a:t>Активные методы обучения педагогов </a:t>
            </a:r>
            <a:r>
              <a:rPr lang="ru-RU" sz="4000" b="1" dirty="0">
                <a:solidFill>
                  <a:schemeClr val="bg1"/>
                </a:solidFill>
                <a:effectLst>
                  <a:outerShdw blurRad="38100" dist="38100" dir="2700000" algn="tl">
                    <a:srgbClr val="000000">
                      <a:alpha val="43137"/>
                    </a:srgbClr>
                  </a:outerShdw>
                </a:effectLst>
              </a:rPr>
              <a:t>в ДОО</a:t>
            </a:r>
            <a:endParaRPr lang="ru-RU" sz="4000" dirty="0">
              <a:solidFill>
                <a:schemeClr val="bg1"/>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2195736" y="4581128"/>
            <a:ext cx="6400800" cy="1752600"/>
          </a:xfrm>
        </p:spPr>
        <p:txBody>
          <a:bodyPr/>
          <a:lstStyle/>
          <a:p>
            <a:r>
              <a:rPr lang="ru-RU" b="1" dirty="0" smtClean="0">
                <a:solidFill>
                  <a:schemeClr val="bg1"/>
                </a:solidFill>
                <a:effectLst/>
              </a:rPr>
              <a:t>Старший воспитатель Карпова И.В., МАДОУ «Детский сад №382 комбинированного вида» </a:t>
            </a:r>
            <a:endParaRPr lang="ru-RU" b="1" dirty="0" smtClean="0">
              <a:solidFill>
                <a:schemeClr val="bg1"/>
              </a:solidFill>
              <a:effectLst/>
            </a:endParaRPr>
          </a:p>
          <a:p>
            <a:r>
              <a:rPr lang="ru-RU" b="1" dirty="0" smtClean="0">
                <a:solidFill>
                  <a:schemeClr val="bg1"/>
                </a:solidFill>
                <a:effectLst/>
              </a:rPr>
              <a:t>Приволжского </a:t>
            </a:r>
            <a:r>
              <a:rPr lang="ru-RU" b="1" dirty="0" smtClean="0">
                <a:solidFill>
                  <a:schemeClr val="bg1"/>
                </a:solidFill>
                <a:effectLst/>
              </a:rPr>
              <a:t>района г. Казани</a:t>
            </a:r>
            <a:endParaRPr lang="ru-RU" b="1" dirty="0">
              <a:solidFill>
                <a:schemeClr val="bg1"/>
              </a:solidFill>
              <a:effectLst/>
            </a:endParaRPr>
          </a:p>
        </p:txBody>
      </p:sp>
    </p:spTree>
    <p:extLst>
      <p:ext uri="{BB962C8B-B14F-4D97-AF65-F5344CB8AC3E}">
        <p14:creationId xmlns="" xmlns:p14="http://schemas.microsoft.com/office/powerpoint/2010/main" val="1251607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smtClean="0"/>
              <a:t>Педагогам </a:t>
            </a:r>
            <a:r>
              <a:rPr lang="ru-RU" dirty="0" smtClean="0"/>
              <a:t>заранее предлагают познакомиться с тем или иным документом, применить его к своей деятельности и, выделив одно из направлений, продумать план работы по устранению недостатков. Это задание каждый выполняет самостоятельно, а на педсовете обсуждаются разные подходы к решению одной и той же проблемы;</a:t>
            </a:r>
            <a:endParaRPr lang="ru-RU" dirty="0"/>
          </a:p>
        </p:txBody>
      </p:sp>
      <p:sp>
        <p:nvSpPr>
          <p:cNvPr id="3" name="Заголовок 2"/>
          <p:cNvSpPr>
            <a:spLocks noGrp="1"/>
          </p:cNvSpPr>
          <p:nvPr>
            <p:ph type="title"/>
          </p:nvPr>
        </p:nvSpPr>
        <p:spPr/>
        <p:txBody>
          <a:bodyPr/>
          <a:lstStyle/>
          <a:p>
            <a:r>
              <a:rPr lang="ru-RU" sz="4000" b="1" dirty="0" smtClean="0"/>
              <a:t>Работа с инструктивно-директивными документами</a:t>
            </a:r>
            <a:r>
              <a:rPr lang="ru-RU" sz="4000" dirty="0" smtClean="0"/>
              <a:t>.</a:t>
            </a:r>
            <a:endParaRPr lang="ru-RU" sz="4000" dirty="0"/>
          </a:p>
        </p:txBody>
      </p:sp>
    </p:spTree>
    <p:extLst>
      <p:ext uri="{BB962C8B-B14F-4D97-AF65-F5344CB8AC3E}">
        <p14:creationId xmlns="" xmlns:p14="http://schemas.microsoft.com/office/powerpoint/2010/main" val="517548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lvl="0" fontAlgn="base">
              <a:buNone/>
            </a:pPr>
            <a:r>
              <a:rPr lang="ru-RU" dirty="0" smtClean="0"/>
              <a:t> </a:t>
            </a:r>
            <a:r>
              <a:rPr lang="ru-RU" dirty="0" smtClean="0"/>
              <a:t>    </a:t>
            </a:r>
          </a:p>
          <a:p>
            <a:pPr lvl="0" fontAlgn="base">
              <a:buNone/>
            </a:pPr>
            <a:r>
              <a:rPr lang="ru-RU" dirty="0" smtClean="0"/>
              <a:t> </a:t>
            </a:r>
            <a:r>
              <a:rPr lang="ru-RU" dirty="0" smtClean="0"/>
              <a:t>    Позволяют </a:t>
            </a:r>
            <a:r>
              <a:rPr lang="ru-RU" dirty="0" smtClean="0"/>
              <a:t>педагогам в непринужденной форме обмениваться мнениями со своими коллегами.</a:t>
            </a:r>
          </a:p>
          <a:p>
            <a:pPr fontAlgn="base">
              <a:buNone/>
            </a:pPr>
            <a:r>
              <a:rPr lang="ru-RU" dirty="0" smtClean="0"/>
              <a:t>     </a:t>
            </a:r>
            <a:endParaRPr lang="ru-RU" dirty="0"/>
          </a:p>
        </p:txBody>
      </p:sp>
      <p:sp>
        <p:nvSpPr>
          <p:cNvPr id="3" name="Заголовок 2"/>
          <p:cNvSpPr>
            <a:spLocks noGrp="1"/>
          </p:cNvSpPr>
          <p:nvPr>
            <p:ph type="title"/>
          </p:nvPr>
        </p:nvSpPr>
        <p:spPr/>
        <p:txBody>
          <a:bodyPr/>
          <a:lstStyle/>
          <a:p>
            <a:r>
              <a:rPr lang="ru-RU" sz="4000" b="1" dirty="0" smtClean="0"/>
              <a:t>Интеллектуальные, деловые и творчески развивающие игры</a:t>
            </a:r>
            <a:endParaRPr lang="ru-RU" sz="4000" dirty="0"/>
          </a:p>
        </p:txBody>
      </p:sp>
    </p:spTree>
    <p:extLst>
      <p:ext uri="{BB962C8B-B14F-4D97-AF65-F5344CB8AC3E}">
        <p14:creationId xmlns="" xmlns:p14="http://schemas.microsoft.com/office/powerpoint/2010/main" val="809197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smtClean="0"/>
              <a:t>Технология </a:t>
            </a:r>
            <a:r>
              <a:rPr lang="ru-RU" dirty="0" smtClean="0"/>
              <a:t>(форма), предложенная известным американским социологом Карлом Поппером. Первоначально она создавалась как программа для учащихся, позволяющая обучить умению рассуждать, критически мыслить, продуктивно организовывать процесс дискуссии. Ряд исследователей (Е.О. Галицких, С.А. Пуйман, В.В. Чечет и др.) предлагают использовать дебаты при подготовке педагогов к профессиональной деятельности.</a:t>
            </a:r>
          </a:p>
          <a:p>
            <a:endParaRPr lang="ru-RU" dirty="0"/>
          </a:p>
        </p:txBody>
      </p:sp>
      <p:sp>
        <p:nvSpPr>
          <p:cNvPr id="3" name="Заголовок 2"/>
          <p:cNvSpPr>
            <a:spLocks noGrp="1"/>
          </p:cNvSpPr>
          <p:nvPr>
            <p:ph type="title"/>
          </p:nvPr>
        </p:nvSpPr>
        <p:spPr/>
        <p:txBody>
          <a:bodyPr/>
          <a:lstStyle/>
          <a:p>
            <a:r>
              <a:rPr lang="ru-RU" b="1" dirty="0" smtClean="0"/>
              <a:t>Дебаты</a:t>
            </a:r>
            <a:endParaRPr lang="ru-RU" dirty="0"/>
          </a:p>
        </p:txBody>
      </p:sp>
    </p:spTree>
    <p:extLst>
      <p:ext uri="{BB962C8B-B14F-4D97-AF65-F5344CB8AC3E}">
        <p14:creationId xmlns="" xmlns:p14="http://schemas.microsoft.com/office/powerpoint/2010/main" val="1456274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fontAlgn="base">
              <a:buNone/>
            </a:pPr>
            <a:r>
              <a:rPr lang="ru-RU" dirty="0" smtClean="0"/>
              <a:t>     </a:t>
            </a:r>
          </a:p>
          <a:p>
            <a:pPr fontAlgn="base">
              <a:buNone/>
            </a:pPr>
            <a:r>
              <a:rPr lang="ru-RU" dirty="0" smtClean="0"/>
              <a:t> </a:t>
            </a:r>
            <a:r>
              <a:rPr lang="ru-RU" dirty="0" smtClean="0"/>
              <a:t>    Повышает </a:t>
            </a:r>
            <a:r>
              <a:rPr lang="ru-RU" dirty="0" smtClean="0"/>
              <a:t>интерес, вызывает высокую активность, совершенствует умения в разрешении реальных педагогических проблем.</a:t>
            </a:r>
            <a:endParaRPr lang="ru-RU" dirty="0"/>
          </a:p>
        </p:txBody>
      </p:sp>
      <p:sp>
        <p:nvSpPr>
          <p:cNvPr id="3" name="Заголовок 2"/>
          <p:cNvSpPr>
            <a:spLocks noGrp="1"/>
          </p:cNvSpPr>
          <p:nvPr>
            <p:ph type="title"/>
          </p:nvPr>
        </p:nvSpPr>
        <p:spPr/>
        <p:txBody>
          <a:bodyPr/>
          <a:lstStyle/>
          <a:p>
            <a:r>
              <a:rPr lang="ru-RU" sz="4000" b="1" dirty="0" smtClean="0"/>
              <a:t>Игровое моделирование</a:t>
            </a:r>
            <a:r>
              <a:rPr lang="ru-RU" sz="4000" dirty="0" smtClean="0"/>
              <a:t> </a:t>
            </a:r>
            <a:endParaRPr lang="ru-RU" sz="4000" dirty="0"/>
          </a:p>
        </p:txBody>
      </p:sp>
    </p:spTree>
    <p:extLst>
      <p:ext uri="{BB962C8B-B14F-4D97-AF65-F5344CB8AC3E}">
        <p14:creationId xmlns="" xmlns:p14="http://schemas.microsoft.com/office/powerpoint/2010/main" val="3295199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lgn="just" fontAlgn="base">
              <a:buNone/>
            </a:pPr>
            <a:r>
              <a:rPr lang="ru-RU" dirty="0" smtClean="0"/>
              <a:t> </a:t>
            </a:r>
            <a:r>
              <a:rPr lang="ru-RU" dirty="0" smtClean="0"/>
              <a:t>    Все </a:t>
            </a:r>
            <a:r>
              <a:rPr lang="ru-RU" dirty="0" smtClean="0"/>
              <a:t>члены педагогического коллектива </a:t>
            </a:r>
            <a:r>
              <a:rPr lang="ru-RU" dirty="0" smtClean="0"/>
              <a:t>участвуют в планировании</a:t>
            </a:r>
            <a:r>
              <a:rPr lang="ru-RU" dirty="0" smtClean="0"/>
              <a:t>, осуществлении  и анализе деятельности, имеющей характер </a:t>
            </a:r>
            <a:r>
              <a:rPr lang="ru-RU" dirty="0" smtClean="0"/>
              <a:t>коллективного творчества</a:t>
            </a:r>
            <a:r>
              <a:rPr lang="ru-RU" dirty="0" smtClean="0"/>
              <a:t>.                            </a:t>
            </a:r>
          </a:p>
          <a:p>
            <a:pPr algn="just" fontAlgn="base">
              <a:buNone/>
            </a:pPr>
            <a:r>
              <a:rPr lang="ru-RU" dirty="0" smtClean="0"/>
              <a:t>     Главная </a:t>
            </a:r>
            <a:r>
              <a:rPr lang="ru-RU" dirty="0" smtClean="0"/>
              <a:t>цель КТД – создать условия для самореализации каждого педагога, проявления и развития всех его способностей и возможностей. </a:t>
            </a:r>
          </a:p>
          <a:p>
            <a:endParaRPr lang="ru-RU" dirty="0"/>
          </a:p>
        </p:txBody>
      </p:sp>
      <p:sp>
        <p:nvSpPr>
          <p:cNvPr id="3" name="Заголовок 2"/>
          <p:cNvSpPr>
            <a:spLocks noGrp="1"/>
          </p:cNvSpPr>
          <p:nvPr>
            <p:ph type="title"/>
          </p:nvPr>
        </p:nvSpPr>
        <p:spPr/>
        <p:txBody>
          <a:bodyPr/>
          <a:lstStyle/>
          <a:p>
            <a:r>
              <a:rPr lang="ru-RU" sz="4000" b="1" dirty="0" smtClean="0"/>
              <a:t>Педсовет в форме коллективной творческой деятельности  </a:t>
            </a:r>
            <a:endParaRPr lang="ru-RU" sz="4000" b="1" dirty="0"/>
          </a:p>
        </p:txBody>
      </p:sp>
    </p:spTree>
    <p:extLst>
      <p:ext uri="{BB962C8B-B14F-4D97-AF65-F5344CB8AC3E}">
        <p14:creationId xmlns="" xmlns:p14="http://schemas.microsoft.com/office/powerpoint/2010/main" val="835211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3" y="2248347"/>
            <a:ext cx="8208912" cy="4132981"/>
          </a:xfrm>
        </p:spPr>
        <p:txBody>
          <a:bodyPr>
            <a:normAutofit lnSpcReduction="10000"/>
          </a:bodyPr>
          <a:lstStyle/>
          <a:p>
            <a:pPr algn="just" fontAlgn="base">
              <a:buNone/>
            </a:pPr>
            <a:r>
              <a:rPr lang="ru-RU" dirty="0" smtClean="0"/>
              <a:t>     Это </a:t>
            </a:r>
            <a:r>
              <a:rPr lang="ru-RU" dirty="0" smtClean="0"/>
              <a:t>интеллектуальный труд, требующий не только высокого уровня мышления, но и сформированной базы для работы в проектном режиме. Поэтому при овладении проектной деятельностью необходимо формирование у педагогов следующих специальных проектных умений: проблематизация; целеполагание; планирование; прогнозирование; рефлексия и самоанализ.</a:t>
            </a:r>
          </a:p>
          <a:p>
            <a:pPr algn="just" fontAlgn="base">
              <a:buNone/>
            </a:pPr>
            <a:r>
              <a:rPr lang="ru-RU" dirty="0" smtClean="0"/>
              <a:t>     Невозможно </a:t>
            </a:r>
            <a:r>
              <a:rPr lang="ru-RU" dirty="0" smtClean="0"/>
              <a:t>сегодня говорить о повышении профессиональной компетентности педагогов в ДОУ без обобщения позитивного(передового) педагогического опыта</a:t>
            </a:r>
          </a:p>
          <a:p>
            <a:endParaRPr lang="ru-RU" dirty="0"/>
          </a:p>
        </p:txBody>
      </p:sp>
      <p:sp>
        <p:nvSpPr>
          <p:cNvPr id="3" name="Заголовок 2"/>
          <p:cNvSpPr>
            <a:spLocks noGrp="1"/>
          </p:cNvSpPr>
          <p:nvPr>
            <p:ph type="title"/>
          </p:nvPr>
        </p:nvSpPr>
        <p:spPr>
          <a:xfrm>
            <a:off x="467544" y="570156"/>
            <a:ext cx="8208912" cy="1202660"/>
          </a:xfrm>
        </p:spPr>
        <p:txBody>
          <a:bodyPr/>
          <a:lstStyle/>
          <a:p>
            <a:r>
              <a:rPr lang="ru-RU" sz="4000" b="1" dirty="0" smtClean="0"/>
              <a:t>Проектная деятельность</a:t>
            </a:r>
            <a:endParaRPr lang="ru-RU" sz="4000" dirty="0"/>
          </a:p>
        </p:txBody>
      </p:sp>
    </p:spTree>
    <p:extLst>
      <p:ext uri="{BB962C8B-B14F-4D97-AF65-F5344CB8AC3E}">
        <p14:creationId xmlns="" xmlns:p14="http://schemas.microsoft.com/office/powerpoint/2010/main" val="3797511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dirty="0" smtClean="0"/>
              <a:t> </a:t>
            </a:r>
            <a:r>
              <a:rPr lang="ru-RU" dirty="0" smtClean="0"/>
              <a:t>    </a:t>
            </a:r>
          </a:p>
          <a:p>
            <a:pPr>
              <a:buNone/>
            </a:pPr>
            <a:r>
              <a:rPr lang="ru-RU" dirty="0" smtClean="0"/>
              <a:t> </a:t>
            </a:r>
            <a:r>
              <a:rPr lang="ru-RU" dirty="0" smtClean="0"/>
              <a:t>    Основная </a:t>
            </a:r>
            <a:r>
              <a:rPr lang="ru-RU" dirty="0" smtClean="0"/>
              <a:t>цель – обобщение и распространение передового педагогического опыта. К сожалению, в коллективах все еще присутствует такая проблема как «страх» перед публичными выступлениями. Данная форма помогает решить и эту проблему. Ведь педагогу надо представить так свою работу, чтобы коллеги захотели «купить» её.</a:t>
            </a:r>
          </a:p>
          <a:p>
            <a:endParaRPr lang="ru-RU" dirty="0"/>
          </a:p>
        </p:txBody>
      </p:sp>
      <p:sp>
        <p:nvSpPr>
          <p:cNvPr id="3" name="Заголовок 2"/>
          <p:cNvSpPr>
            <a:spLocks noGrp="1"/>
          </p:cNvSpPr>
          <p:nvPr>
            <p:ph type="title"/>
          </p:nvPr>
        </p:nvSpPr>
        <p:spPr/>
        <p:txBody>
          <a:bodyPr/>
          <a:lstStyle/>
          <a:p>
            <a:r>
              <a:rPr lang="ru-RU" sz="4000" b="1" dirty="0" smtClean="0"/>
              <a:t>Аукцион педагогических идей</a:t>
            </a:r>
            <a:r>
              <a:rPr lang="ru-RU" sz="4000" dirty="0" smtClean="0"/>
              <a:t> </a:t>
            </a:r>
            <a:endParaRPr lang="ru-RU"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pPr lvl="0"/>
            <a:r>
              <a:rPr lang="ru-RU" dirty="0" smtClean="0"/>
              <a:t>Около половины </a:t>
            </a:r>
            <a:r>
              <a:rPr lang="ru-RU" dirty="0" smtClean="0"/>
              <a:t>обучающихся </a:t>
            </a:r>
            <a:r>
              <a:rPr lang="ru-RU" dirty="0" smtClean="0"/>
              <a:t>учатся одновременно говорить и слышать, исправлять чужие ошибки, таким образом, закрепляя, корректируя и дополняя свои знания.</a:t>
            </a:r>
          </a:p>
          <a:p>
            <a:pPr lvl="0"/>
            <a:r>
              <a:rPr lang="ru-RU" dirty="0" smtClean="0"/>
              <a:t>Резко возрастает активность каждого </a:t>
            </a:r>
            <a:r>
              <a:rPr lang="ru-RU" dirty="0" smtClean="0"/>
              <a:t>обучающегося </a:t>
            </a:r>
            <a:r>
              <a:rPr lang="ru-RU" dirty="0" smtClean="0"/>
              <a:t>в процессе, особенно в функции «учитель».</a:t>
            </a:r>
          </a:p>
          <a:p>
            <a:pPr lvl="0"/>
            <a:r>
              <a:rPr lang="ru-RU" dirty="0" smtClean="0"/>
              <a:t>Каждый </a:t>
            </a:r>
            <a:r>
              <a:rPr lang="ru-RU" dirty="0" smtClean="0"/>
              <a:t>обучающийся </a:t>
            </a:r>
            <a:r>
              <a:rPr lang="ru-RU" dirty="0" smtClean="0"/>
              <a:t>оказывается в центре вопроса, ему необходимо общаться, чтобы научить товарища тому, что знаешь сам, тем самым создается положительное отношение к процессу обучения.</a:t>
            </a:r>
          </a:p>
          <a:p>
            <a:pPr lvl="0"/>
            <a:r>
              <a:rPr lang="ru-RU" dirty="0" smtClean="0"/>
              <a:t>Обучение для </a:t>
            </a:r>
            <a:r>
              <a:rPr lang="ru-RU" dirty="0" smtClean="0"/>
              <a:t>каждого </a:t>
            </a:r>
            <a:r>
              <a:rPr lang="ru-RU" dirty="0" smtClean="0"/>
              <a:t>без исключения становится интересным и результативным, а качество знаний по предмету существенно растет.</a:t>
            </a:r>
          </a:p>
          <a:p>
            <a:pPr lvl="0"/>
            <a:r>
              <a:rPr lang="ru-RU" dirty="0" smtClean="0"/>
              <a:t>У </a:t>
            </a:r>
            <a:r>
              <a:rPr lang="ru-RU" dirty="0" smtClean="0"/>
              <a:t>обучающихся </a:t>
            </a:r>
            <a:r>
              <a:rPr lang="ru-RU" dirty="0" smtClean="0"/>
              <a:t>развиваются коммуникативные качества, креативное мышление, они учатся сотрудничать, критиковать и принимать критику.</a:t>
            </a:r>
          </a:p>
          <a:p>
            <a:r>
              <a:rPr lang="ru-RU" dirty="0" smtClean="0"/>
              <a:t>Любой урок становится похожим на увлекательную и насыщенную игру и несет в себе исключительно </a:t>
            </a:r>
            <a:r>
              <a:rPr lang="ru-RU" dirty="0" smtClean="0"/>
              <a:t>положительные </a:t>
            </a:r>
            <a:r>
              <a:rPr lang="ru-RU" dirty="0" smtClean="0"/>
              <a:t>эмоции.</a:t>
            </a:r>
            <a:endParaRPr lang="ru-RU" dirty="0"/>
          </a:p>
        </p:txBody>
      </p:sp>
      <p:sp>
        <p:nvSpPr>
          <p:cNvPr id="3" name="Заголовок 2"/>
          <p:cNvSpPr>
            <a:spLocks noGrp="1"/>
          </p:cNvSpPr>
          <p:nvPr>
            <p:ph type="title"/>
          </p:nvPr>
        </p:nvSpPr>
        <p:spPr/>
        <p:txBody>
          <a:bodyPr/>
          <a:lstStyle/>
          <a:p>
            <a:r>
              <a:rPr lang="ru-RU" sz="4000" dirty="0" smtClean="0"/>
              <a:t>Сингапурская методика обучения</a:t>
            </a:r>
            <a:endParaRPr lang="ru-RU"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r>
              <a:rPr lang="ru-RU" sz="2000" b="1" dirty="0" smtClean="0"/>
              <a:t>КЛОК БАДДИС (</a:t>
            </a:r>
            <a:r>
              <a:rPr lang="ru-RU" sz="2000" b="1" dirty="0" err="1" smtClean="0"/>
              <a:t>Clock</a:t>
            </a:r>
            <a:r>
              <a:rPr lang="ru-RU" sz="2000" b="1" dirty="0" smtClean="0"/>
              <a:t> </a:t>
            </a:r>
            <a:r>
              <a:rPr lang="ru-RU" sz="2000" b="1" dirty="0" err="1" smtClean="0"/>
              <a:t>buddies</a:t>
            </a:r>
            <a:r>
              <a:rPr lang="ru-RU" sz="2000" b="1" dirty="0" smtClean="0"/>
              <a:t>) </a:t>
            </a:r>
            <a:r>
              <a:rPr lang="ru-RU" sz="2000" dirty="0" smtClean="0"/>
              <a:t>- «друзья по часам (времени)» - обучающая структура, в которой учащиеся встречаются со своими одноклассниками в «отведенное учителем» время для эффективного взаимодействия</a:t>
            </a:r>
            <a:r>
              <a:rPr lang="ru-RU" sz="2000" dirty="0" smtClean="0"/>
              <a:t>.</a:t>
            </a:r>
          </a:p>
          <a:p>
            <a:r>
              <a:rPr lang="ru-RU" sz="2000" b="1" dirty="0" smtClean="0"/>
              <a:t>КОНЭРС (</a:t>
            </a:r>
            <a:r>
              <a:rPr lang="ru-RU" sz="2000" b="1" dirty="0" err="1" smtClean="0"/>
              <a:t>Corners</a:t>
            </a:r>
            <a:r>
              <a:rPr lang="ru-RU" sz="2000" b="1" dirty="0" smtClean="0"/>
              <a:t>)</a:t>
            </a:r>
            <a:r>
              <a:rPr lang="ru-RU" sz="2000" dirty="0" smtClean="0"/>
              <a:t> - «углы» - обучающая структура, в которой ученики распределяются по разным углам в зависимости от выбранного ими варианта ответа.</a:t>
            </a:r>
          </a:p>
          <a:p>
            <a:r>
              <a:rPr lang="ru-RU" sz="2000" b="1" dirty="0" smtClean="0"/>
              <a:t>МОДЕЛЬ ФРЕЙЕР (</a:t>
            </a:r>
            <a:r>
              <a:rPr lang="ru-RU" sz="2000" b="1" dirty="0" err="1" smtClean="0"/>
              <a:t>Frayer</a:t>
            </a:r>
            <a:r>
              <a:rPr lang="ru-RU" sz="2000" b="1" dirty="0" smtClean="0"/>
              <a:t> </a:t>
            </a:r>
            <a:r>
              <a:rPr lang="ru-RU" sz="2000" b="1" dirty="0" err="1" smtClean="0"/>
              <a:t>Model</a:t>
            </a:r>
            <a:r>
              <a:rPr lang="ru-RU" sz="2000" b="1" dirty="0" smtClean="0"/>
              <a:t>)</a:t>
            </a:r>
            <a:r>
              <a:rPr lang="ru-RU" sz="2000" dirty="0" smtClean="0"/>
              <a:t> - обучающая структура, помогающая учащимся глубоко понять и осознать изучаемые понятия и концепции. Участники рассматривают какое-либо понятие с разных сторон, записывая его обязательные и необязательные характеристики, примеры и антипримеры (то, что не может являться примером).</a:t>
            </a:r>
          </a:p>
          <a:p>
            <a:endParaRPr lang="ru-RU" sz="2000" dirty="0" smtClean="0"/>
          </a:p>
          <a:p>
            <a:endParaRPr lang="ru-RU" dirty="0"/>
          </a:p>
        </p:txBody>
      </p:sp>
      <p:sp>
        <p:nvSpPr>
          <p:cNvPr id="3" name="Заголовок 2"/>
          <p:cNvSpPr>
            <a:spLocks noGrp="1"/>
          </p:cNvSpPr>
          <p:nvPr>
            <p:ph type="title"/>
          </p:nvPr>
        </p:nvSpPr>
        <p:spPr/>
        <p:txBody>
          <a:bodyPr/>
          <a:lstStyle/>
          <a:p>
            <a:r>
              <a:rPr lang="ru-RU" sz="4000" b="1" dirty="0" smtClean="0"/>
              <a:t>Основные понятия </a:t>
            </a:r>
            <a:r>
              <a:rPr lang="ru-RU" sz="4000" dirty="0" smtClean="0"/>
              <a:t/>
            </a:r>
            <a:br>
              <a:rPr lang="ru-RU" sz="4000" dirty="0" smtClean="0"/>
            </a:br>
            <a:endParaRPr lang="ru-RU"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r>
              <a:rPr lang="ru-RU" sz="2000" b="1" i="1" dirty="0" smtClean="0"/>
              <a:t>ФИНК-РАЙТ-РАУНД РОБИН  (</a:t>
            </a:r>
            <a:r>
              <a:rPr lang="ru-RU" sz="2000" b="1" i="1" dirty="0" err="1" smtClean="0"/>
              <a:t>Think-Write-Round</a:t>
            </a:r>
            <a:r>
              <a:rPr lang="ru-RU" sz="2000" b="1" i="1" dirty="0" smtClean="0"/>
              <a:t> </a:t>
            </a:r>
            <a:r>
              <a:rPr lang="ru-RU" sz="2000" b="1" i="1" dirty="0" err="1" smtClean="0"/>
              <a:t>Robin</a:t>
            </a:r>
            <a:r>
              <a:rPr lang="ru-RU" sz="2000" b="1" i="1" dirty="0" smtClean="0"/>
              <a:t>)</a:t>
            </a:r>
            <a:r>
              <a:rPr lang="ru-RU" sz="2000" dirty="0" smtClean="0"/>
              <a:t> - «подумай-запиши-обсуди  в  команде».  Во  время выполнения данной  структуры участники ОБДУМЫВАЮТ   высказывание или ответ на какой-либо вопрос, ЗАПИСЫВАЮТ и по очереди ОБСУЖДАЮТ свои ответы в команде</a:t>
            </a:r>
            <a:r>
              <a:rPr lang="ru-RU" sz="2000" dirty="0" smtClean="0"/>
              <a:t>.</a:t>
            </a:r>
          </a:p>
          <a:p>
            <a:r>
              <a:rPr lang="ru-RU" sz="2000" b="1" dirty="0" smtClean="0"/>
              <a:t>РАУНД </a:t>
            </a:r>
            <a:r>
              <a:rPr lang="ru-RU" sz="2000" b="1" dirty="0" smtClean="0"/>
              <a:t>ТЭЙБЛ (</a:t>
            </a:r>
            <a:r>
              <a:rPr lang="ru-RU" sz="2000" b="1" dirty="0" err="1" smtClean="0"/>
              <a:t>Round</a:t>
            </a:r>
            <a:r>
              <a:rPr lang="ru-RU" sz="2000" b="1" dirty="0" smtClean="0"/>
              <a:t> </a:t>
            </a:r>
            <a:r>
              <a:rPr lang="ru-RU" sz="2000" b="1" dirty="0" err="1" smtClean="0"/>
              <a:t>Table</a:t>
            </a:r>
            <a:r>
              <a:rPr lang="ru-RU" sz="2000" b="1" dirty="0" smtClean="0"/>
              <a:t>)</a:t>
            </a:r>
            <a:r>
              <a:rPr lang="ru-RU" sz="2000" dirty="0" smtClean="0"/>
              <a:t> - обучающая структура, в которой учащиеся по очереди выполняют письменную работу по кругу на одном (на команду) листе бумаги</a:t>
            </a:r>
            <a:r>
              <a:rPr lang="ru-RU" sz="2000" dirty="0" smtClean="0"/>
              <a:t>.</a:t>
            </a:r>
          </a:p>
          <a:p>
            <a:r>
              <a:rPr lang="ru-RU" sz="2000" b="1" dirty="0" smtClean="0"/>
              <a:t>ЭЙ АР ГАЙД (</a:t>
            </a:r>
            <a:r>
              <a:rPr lang="ru-RU" sz="2000" b="1" dirty="0" err="1" smtClean="0"/>
              <a:t>Anticipation-Reaction</a:t>
            </a:r>
            <a:r>
              <a:rPr lang="ru-RU" sz="2000" b="1" dirty="0" smtClean="0"/>
              <a:t> </a:t>
            </a:r>
            <a:r>
              <a:rPr lang="ru-RU" sz="2000" b="1" dirty="0" err="1" smtClean="0"/>
              <a:t>Guide</a:t>
            </a:r>
            <a:r>
              <a:rPr lang="ru-RU" sz="2000" b="1" dirty="0" smtClean="0"/>
              <a:t> «Руководство предположения/реакции»)</a:t>
            </a:r>
            <a:r>
              <a:rPr lang="ru-RU" sz="2000" dirty="0" smtClean="0"/>
              <a:t> - обучающая структура, в которой сравниваются знания и точки зрения учеников по теме до и после выполнения «упражнения-раздражителя» для активизации мышления (видео, картинка, рассказ и т.д.)</a:t>
            </a:r>
          </a:p>
          <a:p>
            <a:endParaRPr lang="ru-RU" sz="2000" dirty="0" smtClean="0"/>
          </a:p>
          <a:p>
            <a:endParaRPr lang="ru-RU" dirty="0"/>
          </a:p>
        </p:txBody>
      </p:sp>
      <p:sp>
        <p:nvSpPr>
          <p:cNvPr id="3" name="Заголовок 2"/>
          <p:cNvSpPr>
            <a:spLocks noGrp="1"/>
          </p:cNvSpPr>
          <p:nvPr>
            <p:ph type="title"/>
          </p:nvPr>
        </p:nvSpPr>
        <p:spPr/>
        <p:txBody>
          <a:bodyPr/>
          <a:lstStyle/>
          <a:p>
            <a:r>
              <a:rPr lang="ru-RU" sz="4000" b="1" dirty="0" smtClean="0"/>
              <a:t>Основные понятия</a:t>
            </a:r>
            <a:endParaRPr lang="ru-RU"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fontAlgn="base">
              <a:buNone/>
            </a:pPr>
            <a:r>
              <a:rPr lang="ru-RU" dirty="0" smtClean="0"/>
              <a:t>     Наше время – </a:t>
            </a:r>
            <a:r>
              <a:rPr lang="ru-RU" dirty="0" smtClean="0"/>
              <a:t>время</a:t>
            </a:r>
            <a:r>
              <a:rPr lang="ru-RU" dirty="0" smtClean="0"/>
              <a:t> перемен. Изменения, происходящие в обществе, влекут за собой изменения в работе дошкольных учреждений.</a:t>
            </a:r>
          </a:p>
          <a:p>
            <a:pPr fontAlgn="base">
              <a:buNone/>
            </a:pPr>
            <a:r>
              <a:rPr lang="ru-RU" dirty="0" smtClean="0"/>
              <a:t>    </a:t>
            </a:r>
            <a:r>
              <a:rPr lang="ru-RU" dirty="0" smtClean="0"/>
              <a:t> Детский </a:t>
            </a:r>
            <a:r>
              <a:rPr lang="ru-RU" dirty="0" smtClean="0"/>
              <a:t>сад сегодня – это сложный организм, стремящийся к развитию, ищущий новые возможности, создающий необходимые условия для удовлетворения потребностей ребенка, семьи, общества, обеспечивающий условия для творческой, профессиональной работы педагогов, отвечающей самым современным требованиям.</a:t>
            </a:r>
          </a:p>
          <a:p>
            <a:endParaRPr lang="ru-RU" dirty="0"/>
          </a:p>
        </p:txBody>
      </p:sp>
      <p:sp>
        <p:nvSpPr>
          <p:cNvPr id="3" name="Заголовок 2"/>
          <p:cNvSpPr>
            <a:spLocks noGrp="1"/>
          </p:cNvSpPr>
          <p:nvPr>
            <p:ph type="title"/>
          </p:nvPr>
        </p:nvSpPr>
        <p:spPr/>
        <p:txBody>
          <a:bodyPr/>
          <a:lstStyle/>
          <a:p>
            <a:pPr algn="r" fontAlgn="base"/>
            <a:r>
              <a:rPr lang="ru-RU" i="1" dirty="0" smtClean="0">
                <a:solidFill>
                  <a:srgbClr val="C00000"/>
                </a:solidFill>
                <a:latin typeface="Times New Roman" pitchFamily="18" charset="0"/>
                <a:cs typeface="BrowalliaUPC" pitchFamily="34" charset="-34"/>
              </a:rPr>
              <a:t> </a:t>
            </a:r>
            <a:r>
              <a:rPr lang="ru-RU" sz="2000" dirty="0" smtClean="0">
                <a:solidFill>
                  <a:schemeClr val="tx1"/>
                </a:solidFill>
              </a:rPr>
              <a:t>То, что мы знаем, — ограничено,</a:t>
            </a:r>
            <a:br>
              <a:rPr lang="ru-RU" sz="2000" dirty="0" smtClean="0">
                <a:solidFill>
                  <a:schemeClr val="tx1"/>
                </a:solidFill>
              </a:rPr>
            </a:br>
            <a:r>
              <a:rPr lang="ru-RU" sz="2000" dirty="0" smtClean="0">
                <a:solidFill>
                  <a:schemeClr val="tx1"/>
                </a:solidFill>
              </a:rPr>
              <a:t>А то, чего мы не знаем, — бесконечно.</a:t>
            </a:r>
            <a:br>
              <a:rPr lang="ru-RU" sz="2000" dirty="0" smtClean="0">
                <a:solidFill>
                  <a:schemeClr val="tx1"/>
                </a:solidFill>
              </a:rPr>
            </a:br>
            <a:r>
              <a:rPr lang="ru-RU" sz="2000" dirty="0" smtClean="0">
                <a:solidFill>
                  <a:schemeClr val="tx1"/>
                </a:solidFill>
              </a:rPr>
              <a:t>П. Лаплас</a:t>
            </a:r>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ctr">
              <a:buNone/>
            </a:pPr>
            <a:endParaRPr lang="ru-RU" dirty="0" smtClean="0"/>
          </a:p>
          <a:p>
            <a:pPr algn="ctr">
              <a:buNone/>
            </a:pPr>
            <a:r>
              <a:rPr lang="ru-RU" sz="5400" dirty="0" smtClean="0"/>
              <a:t>Спасибо </a:t>
            </a:r>
            <a:r>
              <a:rPr lang="ru-RU" sz="5400" dirty="0" smtClean="0"/>
              <a:t>за внимание!</a:t>
            </a:r>
            <a:endParaRPr lang="ru-RU" sz="5400" dirty="0"/>
          </a:p>
        </p:txBody>
      </p:sp>
      <p:sp>
        <p:nvSpPr>
          <p:cNvPr id="3" name="Заголовок 2"/>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1916831"/>
            <a:ext cx="7745505" cy="4209331"/>
          </a:xfrm>
        </p:spPr>
        <p:txBody>
          <a:bodyPr>
            <a:normAutofit/>
          </a:bodyPr>
          <a:lstStyle/>
          <a:p>
            <a:pPr>
              <a:buNone/>
            </a:pPr>
            <a:r>
              <a:rPr lang="ru-RU" dirty="0" smtClean="0"/>
              <a:t>     </a:t>
            </a:r>
          </a:p>
          <a:p>
            <a:pPr>
              <a:buNone/>
            </a:pPr>
            <a:r>
              <a:rPr lang="ru-RU" dirty="0" smtClean="0"/>
              <a:t> </a:t>
            </a:r>
            <a:r>
              <a:rPr lang="ru-RU" dirty="0" smtClean="0"/>
              <a:t>    Модернизация </a:t>
            </a:r>
            <a:r>
              <a:rPr lang="ru-RU" dirty="0" smtClean="0"/>
              <a:t>образования напрямую зависит от </a:t>
            </a:r>
            <a:r>
              <a:rPr lang="ru-RU" dirty="0" smtClean="0"/>
              <a:t>уровня подготовки </a:t>
            </a:r>
            <a:r>
              <a:rPr lang="ru-RU" dirty="0" smtClean="0"/>
              <a:t>педагогических кадров. Сегодня обществу нужен педагог нового поколения – компетентный, всесторонне подготовленный, являющийся примером благородства, человеколюбия, гражданственности. От профессионализма педагогов напрямую зависит качество образования. </a:t>
            </a:r>
            <a:endParaRPr lang="ru-RU" dirty="0"/>
          </a:p>
        </p:txBody>
      </p:sp>
      <p:sp>
        <p:nvSpPr>
          <p:cNvPr id="3" name="Заголовок 2"/>
          <p:cNvSpPr>
            <a:spLocks noGrp="1"/>
          </p:cNvSpPr>
          <p:nvPr>
            <p:ph type="title"/>
          </p:nvPr>
        </p:nvSpPr>
        <p:spPr>
          <a:xfrm>
            <a:off x="688490" y="620688"/>
            <a:ext cx="7756263" cy="1003718"/>
          </a:xfrm>
        </p:spPr>
        <p:txBody>
          <a:bodyPr/>
          <a:lstStyle/>
          <a:p>
            <a:endParaRPr lang="ru-RU" dirty="0"/>
          </a:p>
        </p:txBody>
      </p:sp>
    </p:spTree>
    <p:extLst>
      <p:ext uri="{BB962C8B-B14F-4D97-AF65-F5344CB8AC3E}">
        <p14:creationId xmlns="" xmlns:p14="http://schemas.microsoft.com/office/powerpoint/2010/main" val="2367031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3" y="2060848"/>
            <a:ext cx="8280920" cy="4320479"/>
          </a:xfrm>
        </p:spPr>
        <p:txBody>
          <a:bodyPr>
            <a:normAutofit/>
          </a:bodyPr>
          <a:lstStyle/>
          <a:p>
            <a:pPr fontAlgn="base">
              <a:buNone/>
            </a:pPr>
            <a:r>
              <a:rPr lang="ru-RU" b="1" dirty="0" smtClean="0"/>
              <a:t>     </a:t>
            </a:r>
          </a:p>
          <a:p>
            <a:pPr fontAlgn="base">
              <a:buNone/>
            </a:pPr>
            <a:r>
              <a:rPr lang="ru-RU" b="1" dirty="0" smtClean="0"/>
              <a:t> </a:t>
            </a:r>
            <a:r>
              <a:rPr lang="ru-RU" b="1" dirty="0" smtClean="0"/>
              <a:t>    </a:t>
            </a:r>
            <a:r>
              <a:rPr lang="ru-RU" b="1" i="1" dirty="0" smtClean="0"/>
              <a:t>Активными</a:t>
            </a:r>
            <a:r>
              <a:rPr lang="ru-RU" b="1" dirty="0" smtClean="0"/>
              <a:t> </a:t>
            </a:r>
            <a:r>
              <a:rPr lang="ru-RU" dirty="0" smtClean="0"/>
              <a:t>называют методы, при использовании которых учебная деятельность носит творческий характер, формируются познавательный интерес и творческое мышление.</a:t>
            </a:r>
          </a:p>
          <a:p>
            <a:pPr fontAlgn="base">
              <a:buNone/>
            </a:pPr>
            <a:r>
              <a:rPr lang="ru-RU" dirty="0" smtClean="0"/>
              <a:t>     Это </a:t>
            </a:r>
            <a:r>
              <a:rPr lang="ru-RU" dirty="0" smtClean="0"/>
              <a:t>система методов, обеспечивающих активность и разнообразие мыслительной и практической деятельности обучаемых в процессе освоения знаний, повышения своей профессиональной </a:t>
            </a:r>
            <a:r>
              <a:rPr lang="ru-RU" dirty="0" smtClean="0"/>
              <a:t>компетентности.</a:t>
            </a:r>
            <a:endParaRPr lang="ru-RU" dirty="0" smtClean="0"/>
          </a:p>
          <a:p>
            <a:pPr>
              <a:buNone/>
            </a:pPr>
            <a:endParaRPr lang="ru-RU" dirty="0" smtClean="0"/>
          </a:p>
          <a:p>
            <a:endParaRPr lang="ru-RU" dirty="0"/>
          </a:p>
        </p:txBody>
      </p:sp>
      <p:sp>
        <p:nvSpPr>
          <p:cNvPr id="3" name="Заголовок 2"/>
          <p:cNvSpPr>
            <a:spLocks noGrp="1"/>
          </p:cNvSpPr>
          <p:nvPr>
            <p:ph type="title"/>
          </p:nvPr>
        </p:nvSpPr>
        <p:spPr/>
        <p:txBody>
          <a:bodyPr/>
          <a:lstStyle/>
          <a:p>
            <a:r>
              <a:rPr lang="ru-RU" sz="4000" b="1" i="1" dirty="0" smtClean="0"/>
              <a:t>Активные методы обучения</a:t>
            </a:r>
            <a:endParaRPr lang="ru-RU" sz="4000" dirty="0"/>
          </a:p>
        </p:txBody>
      </p:sp>
    </p:spTree>
    <p:extLst>
      <p:ext uri="{BB962C8B-B14F-4D97-AF65-F5344CB8AC3E}">
        <p14:creationId xmlns="" xmlns:p14="http://schemas.microsoft.com/office/powerpoint/2010/main" val="3285267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pPr fontAlgn="base">
              <a:buNone/>
            </a:pPr>
            <a:r>
              <a:rPr lang="ru-RU" b="1" dirty="0" smtClean="0"/>
              <a:t>      </a:t>
            </a:r>
            <a:endParaRPr lang="ru-RU" dirty="0" smtClean="0"/>
          </a:p>
          <a:p>
            <a:pPr lvl="0" fontAlgn="base"/>
            <a:r>
              <a:rPr lang="ru-RU" dirty="0" smtClean="0"/>
              <a:t>групповая форма организации работы участников учебного процесса;</a:t>
            </a:r>
          </a:p>
          <a:p>
            <a:pPr lvl="0" fontAlgn="base"/>
            <a:r>
              <a:rPr lang="ru-RU" dirty="0" smtClean="0"/>
              <a:t>использование деятельностного подхода к обучению;</a:t>
            </a:r>
          </a:p>
          <a:p>
            <a:pPr lvl="0" fontAlgn="base"/>
            <a:r>
              <a:rPr lang="ru-RU" dirty="0" smtClean="0"/>
              <a:t>практическая направленность деятельности участников учебного процесса</a:t>
            </a:r>
            <a:r>
              <a:rPr lang="ru-RU" dirty="0" smtClean="0"/>
              <a:t>; </a:t>
            </a:r>
            <a:endParaRPr lang="ru-RU" dirty="0" smtClean="0"/>
          </a:p>
          <a:p>
            <a:pPr lvl="0" fontAlgn="base"/>
            <a:r>
              <a:rPr lang="ru-RU" dirty="0" smtClean="0"/>
              <a:t>игровой и творческий характер обучения;</a:t>
            </a:r>
          </a:p>
          <a:p>
            <a:pPr lvl="0" fontAlgn="base"/>
            <a:r>
              <a:rPr lang="ru-RU" dirty="0" smtClean="0"/>
              <a:t>интерактивность учебного процесса;</a:t>
            </a:r>
          </a:p>
          <a:p>
            <a:pPr lvl="0" fontAlgn="base"/>
            <a:r>
              <a:rPr lang="ru-RU" dirty="0" smtClean="0"/>
              <a:t>включение в работу разнообразных </a:t>
            </a:r>
            <a:r>
              <a:rPr lang="ru-RU" dirty="0" smtClean="0"/>
              <a:t>коммуникаций;</a:t>
            </a:r>
            <a:endParaRPr lang="ru-RU" dirty="0" smtClean="0"/>
          </a:p>
          <a:p>
            <a:pPr lvl="0" fontAlgn="base"/>
            <a:r>
              <a:rPr lang="ru-RU" dirty="0" smtClean="0"/>
              <a:t>использование знаний и опыта обучающихся;</a:t>
            </a:r>
          </a:p>
          <a:p>
            <a:pPr lvl="0" fontAlgn="base"/>
            <a:r>
              <a:rPr lang="ru-RU" dirty="0" err="1" smtClean="0"/>
              <a:t>задействование</a:t>
            </a:r>
            <a:r>
              <a:rPr lang="ru-RU" dirty="0" smtClean="0"/>
              <a:t> в процессе обучения всех органов чувств;</a:t>
            </a:r>
          </a:p>
          <a:p>
            <a:pPr lvl="0" fontAlgn="base"/>
            <a:r>
              <a:rPr lang="ru-RU" dirty="0" smtClean="0"/>
              <a:t>рефлексия процесса обучения его участниками.</a:t>
            </a:r>
          </a:p>
          <a:p>
            <a:endParaRPr lang="ru-RU" dirty="0"/>
          </a:p>
        </p:txBody>
      </p:sp>
      <p:sp>
        <p:nvSpPr>
          <p:cNvPr id="3" name="Заголовок 2"/>
          <p:cNvSpPr>
            <a:spLocks noGrp="1"/>
          </p:cNvSpPr>
          <p:nvPr>
            <p:ph type="title"/>
          </p:nvPr>
        </p:nvSpPr>
        <p:spPr/>
        <p:txBody>
          <a:bodyPr/>
          <a:lstStyle/>
          <a:p>
            <a:r>
              <a:rPr lang="ru-RU" sz="4000" b="1" dirty="0" smtClean="0"/>
              <a:t>Особенности активных методов обучения:</a:t>
            </a:r>
            <a:endParaRPr lang="ru-RU" sz="4000" dirty="0"/>
          </a:p>
        </p:txBody>
      </p:sp>
    </p:spTree>
    <p:extLst>
      <p:ext uri="{BB962C8B-B14F-4D97-AF65-F5344CB8AC3E}">
        <p14:creationId xmlns="" xmlns:p14="http://schemas.microsoft.com/office/powerpoint/2010/main" val="94575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5" y="2060849"/>
            <a:ext cx="8280920" cy="4392488"/>
          </a:xfrm>
        </p:spPr>
        <p:txBody>
          <a:bodyPr>
            <a:normAutofit lnSpcReduction="10000"/>
          </a:bodyPr>
          <a:lstStyle/>
          <a:p>
            <a:pPr marL="0" lvl="0" indent="0">
              <a:buNone/>
            </a:pPr>
            <a:r>
              <a:rPr lang="ru-RU" dirty="0" smtClean="0"/>
              <a:t>Известны </a:t>
            </a:r>
            <a:r>
              <a:rPr lang="ru-RU" dirty="0" smtClean="0"/>
              <a:t>четыре вида конкретных </a:t>
            </a:r>
            <a:r>
              <a:rPr lang="ru-RU" dirty="0" smtClean="0"/>
              <a:t>ситуаций: </a:t>
            </a:r>
          </a:p>
          <a:p>
            <a:pPr marL="0" lvl="0" indent="0">
              <a:buNone/>
            </a:pPr>
            <a:r>
              <a:rPr lang="ru-RU" dirty="0" smtClean="0"/>
              <a:t>В </a:t>
            </a:r>
            <a:r>
              <a:rPr lang="ru-RU" dirty="0" smtClean="0"/>
              <a:t>ситуациях-иллюстрациях описываются простые случаи из практики, и сразу приводится решение. </a:t>
            </a:r>
            <a:endParaRPr lang="ru-RU" dirty="0" smtClean="0"/>
          </a:p>
          <a:p>
            <a:pPr marL="0" lvl="0" indent="0">
              <a:buNone/>
            </a:pPr>
            <a:r>
              <a:rPr lang="ru-RU" dirty="0" smtClean="0"/>
              <a:t>Ситуации-упражнения </a:t>
            </a:r>
            <a:r>
              <a:rPr lang="ru-RU" dirty="0" smtClean="0"/>
              <a:t>побуждают совершить некоторые действия (составить план конспекта, заполнить таблицу и т. п.). </a:t>
            </a:r>
            <a:endParaRPr lang="ru-RU" dirty="0" smtClean="0"/>
          </a:p>
          <a:p>
            <a:pPr marL="0" lvl="0" indent="0">
              <a:buNone/>
            </a:pPr>
            <a:r>
              <a:rPr lang="ru-RU" dirty="0" smtClean="0"/>
              <a:t>В </a:t>
            </a:r>
            <a:r>
              <a:rPr lang="ru-RU" dirty="0" smtClean="0"/>
              <a:t>ситуациях-оценках проблема уже решена, но от педагогов требуется дать ее анализ и обосновать свой ответ, оценить его. </a:t>
            </a:r>
            <a:endParaRPr lang="ru-RU" dirty="0" smtClean="0"/>
          </a:p>
          <a:p>
            <a:pPr marL="0" lvl="0" indent="0">
              <a:buNone/>
            </a:pPr>
            <a:r>
              <a:rPr lang="ru-RU" dirty="0" smtClean="0"/>
              <a:t>Ситуации-проблемы </a:t>
            </a:r>
            <a:r>
              <a:rPr lang="ru-RU" dirty="0" smtClean="0"/>
              <a:t>рассматривают конкретный пример из практики как существующую проблему, которую надо решить;</a:t>
            </a:r>
          </a:p>
          <a:p>
            <a:pPr marL="0" indent="0">
              <a:buNone/>
            </a:pPr>
            <a:endParaRPr lang="ru-RU" dirty="0"/>
          </a:p>
        </p:txBody>
      </p:sp>
      <p:sp>
        <p:nvSpPr>
          <p:cNvPr id="3" name="Заголовок 2"/>
          <p:cNvSpPr>
            <a:spLocks noGrp="1"/>
          </p:cNvSpPr>
          <p:nvPr>
            <p:ph type="title"/>
          </p:nvPr>
        </p:nvSpPr>
        <p:spPr>
          <a:xfrm>
            <a:off x="539552" y="570156"/>
            <a:ext cx="8136904" cy="1054250"/>
          </a:xfrm>
        </p:spPr>
        <p:txBody>
          <a:bodyPr/>
          <a:lstStyle/>
          <a:p>
            <a:r>
              <a:rPr lang="ru-RU" sz="4000" b="1" dirty="0" smtClean="0"/>
              <a:t>Имитация конкретной ситуации</a:t>
            </a:r>
            <a:r>
              <a:rPr lang="ru-RU" sz="4000" dirty="0" smtClean="0"/>
              <a:t>. </a:t>
            </a:r>
            <a:endParaRPr lang="ru-RU" sz="4000" dirty="0"/>
          </a:p>
        </p:txBody>
      </p:sp>
    </p:spTree>
    <p:extLst>
      <p:ext uri="{BB962C8B-B14F-4D97-AF65-F5344CB8AC3E}">
        <p14:creationId xmlns="" xmlns:p14="http://schemas.microsoft.com/office/powerpoint/2010/main" val="1929742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248347"/>
            <a:ext cx="8208911" cy="4276997"/>
          </a:xfrm>
        </p:spPr>
        <p:txBody>
          <a:bodyPr>
            <a:normAutofit/>
          </a:bodyPr>
          <a:lstStyle/>
          <a:p>
            <a:endParaRPr lang="ru-RU" dirty="0" smtClean="0"/>
          </a:p>
          <a:p>
            <a:r>
              <a:rPr lang="ru-RU" dirty="0" smtClean="0"/>
              <a:t>Руководитель </a:t>
            </a:r>
            <a:r>
              <a:rPr lang="ru-RU" dirty="0" smtClean="0"/>
              <a:t>предлагает к обсуждению две точки зрения на одну и ту же проблему. Педагоги должны высказать свое отношение к ним и обосновать его;</a:t>
            </a:r>
            <a:endParaRPr lang="ru-RU" dirty="0"/>
          </a:p>
        </p:txBody>
      </p:sp>
      <p:sp>
        <p:nvSpPr>
          <p:cNvPr id="3" name="Заголовок 2"/>
          <p:cNvSpPr>
            <a:spLocks noGrp="1"/>
          </p:cNvSpPr>
          <p:nvPr>
            <p:ph type="title"/>
          </p:nvPr>
        </p:nvSpPr>
        <p:spPr/>
        <p:txBody>
          <a:bodyPr/>
          <a:lstStyle/>
          <a:p>
            <a:r>
              <a:rPr lang="ru-RU" sz="4000" b="1" dirty="0" smtClean="0"/>
              <a:t>Обсуждение двух противоположных точек зрения</a:t>
            </a:r>
            <a:r>
              <a:rPr lang="ru-RU" sz="4000" dirty="0" smtClean="0"/>
              <a:t>.</a:t>
            </a:r>
            <a:endParaRPr lang="ru-RU" sz="4000" dirty="0"/>
          </a:p>
        </p:txBody>
      </p:sp>
    </p:spTree>
    <p:extLst>
      <p:ext uri="{BB962C8B-B14F-4D97-AF65-F5344CB8AC3E}">
        <p14:creationId xmlns="" xmlns:p14="http://schemas.microsoft.com/office/powerpoint/2010/main" val="3007960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lvl="0"/>
            <a:endParaRPr lang="ru-RU" dirty="0" smtClean="0"/>
          </a:p>
          <a:p>
            <a:pPr lvl="0"/>
            <a:r>
              <a:rPr lang="ru-RU" dirty="0" smtClean="0"/>
              <a:t>Этот </a:t>
            </a:r>
            <a:r>
              <a:rPr lang="ru-RU" dirty="0" smtClean="0"/>
              <a:t>метод весьма эффективен, но его надо заранее продумать, решить, кому из педагогов можно его посоветовать. Лучше предлагать обучающий элемент из опыта работы;</a:t>
            </a:r>
          </a:p>
          <a:p>
            <a:endParaRPr lang="ru-RU" dirty="0"/>
          </a:p>
        </p:txBody>
      </p:sp>
      <p:sp>
        <p:nvSpPr>
          <p:cNvPr id="3" name="Заголовок 2"/>
          <p:cNvSpPr>
            <a:spLocks noGrp="1"/>
          </p:cNvSpPr>
          <p:nvPr>
            <p:ph type="title"/>
          </p:nvPr>
        </p:nvSpPr>
        <p:spPr/>
        <p:txBody>
          <a:bodyPr/>
          <a:lstStyle/>
          <a:p>
            <a:r>
              <a:rPr lang="ru-RU" sz="4000" b="1" dirty="0" smtClean="0"/>
              <a:t>Обучение практическим умениям</a:t>
            </a:r>
            <a:r>
              <a:rPr lang="ru-RU" sz="4000" dirty="0" smtClean="0"/>
              <a:t>.</a:t>
            </a:r>
            <a:endParaRPr lang="ru-RU" sz="4000" dirty="0"/>
          </a:p>
        </p:txBody>
      </p:sp>
    </p:spTree>
    <p:extLst>
      <p:ext uri="{BB962C8B-B14F-4D97-AF65-F5344CB8AC3E}">
        <p14:creationId xmlns="" xmlns:p14="http://schemas.microsoft.com/office/powerpoint/2010/main" val="2047915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132857"/>
            <a:ext cx="8568951" cy="4320480"/>
          </a:xfrm>
        </p:spPr>
        <p:txBody>
          <a:bodyPr>
            <a:normAutofit/>
          </a:bodyPr>
          <a:lstStyle/>
          <a:p>
            <a:pPr lvl="0"/>
            <a:endParaRPr lang="ru-RU" dirty="0" smtClean="0"/>
          </a:p>
          <a:p>
            <a:pPr lvl="0"/>
            <a:r>
              <a:rPr lang="ru-RU" dirty="0" smtClean="0"/>
              <a:t>П</a:t>
            </a:r>
            <a:r>
              <a:rPr lang="ru-RU" dirty="0" smtClean="0"/>
              <a:t>омогает </a:t>
            </a:r>
            <a:r>
              <a:rPr lang="ru-RU" dirty="0" smtClean="0"/>
              <a:t>уточнить знания </a:t>
            </a:r>
            <a:r>
              <a:rPr lang="ru-RU" dirty="0" smtClean="0"/>
              <a:t>педагогов </a:t>
            </a:r>
            <a:r>
              <a:rPr lang="ru-RU" dirty="0" smtClean="0"/>
              <a:t>по конкретной теме, развивает их кругозор, а значит, влияет на качество работы с детьми;</a:t>
            </a:r>
          </a:p>
          <a:p>
            <a:endParaRPr lang="ru-RU" dirty="0"/>
          </a:p>
        </p:txBody>
      </p:sp>
      <p:sp>
        <p:nvSpPr>
          <p:cNvPr id="3" name="Заголовок 2"/>
          <p:cNvSpPr>
            <a:spLocks noGrp="1"/>
          </p:cNvSpPr>
          <p:nvPr>
            <p:ph type="title"/>
          </p:nvPr>
        </p:nvSpPr>
        <p:spPr/>
        <p:txBody>
          <a:bodyPr/>
          <a:lstStyle/>
          <a:p>
            <a:r>
              <a:rPr lang="ru-RU" sz="4000" b="1" dirty="0" smtClean="0"/>
              <a:t>Разгадывание педагогических кроссвордов</a:t>
            </a:r>
            <a:endParaRPr lang="ru-RU" sz="4000" dirty="0"/>
          </a:p>
        </p:txBody>
      </p:sp>
    </p:spTree>
    <p:extLst>
      <p:ext uri="{BB962C8B-B14F-4D97-AF65-F5344CB8AC3E}">
        <p14:creationId xmlns="" xmlns:p14="http://schemas.microsoft.com/office/powerpoint/2010/main" val="1836557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653</TotalTime>
  <Words>851</Words>
  <Application>Microsoft Office PowerPoint</Application>
  <PresentationFormat>Экран (4:3)</PresentationFormat>
  <Paragraphs>75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Твердый переплет</vt:lpstr>
      <vt:lpstr>Активные методы обучения педагогов в ДОО</vt:lpstr>
      <vt:lpstr> То, что мы знаем, — ограничено, А то, чего мы не знаем, — бесконечно. П. Лаплас</vt:lpstr>
      <vt:lpstr>Слайд 3</vt:lpstr>
      <vt:lpstr>Активные методы обучения</vt:lpstr>
      <vt:lpstr>Особенности активных методов обучения:</vt:lpstr>
      <vt:lpstr>Имитация конкретной ситуации. </vt:lpstr>
      <vt:lpstr>Обсуждение двух противоположных точек зрения.</vt:lpstr>
      <vt:lpstr>Обучение практическим умениям.</vt:lpstr>
      <vt:lpstr>Разгадывание педагогических кроссвордов</vt:lpstr>
      <vt:lpstr>Работа с инструктивно-директивными документами.</vt:lpstr>
      <vt:lpstr>Интеллектуальные, деловые и творчески развивающие игры</vt:lpstr>
      <vt:lpstr>Дебаты</vt:lpstr>
      <vt:lpstr>Игровое моделирование </vt:lpstr>
      <vt:lpstr>Педсовет в форме коллективной творческой деятельности  </vt:lpstr>
      <vt:lpstr>Проектная деятельность</vt:lpstr>
      <vt:lpstr>Аукцион педагогических идей </vt:lpstr>
      <vt:lpstr>Сингапурская методика обучения</vt:lpstr>
      <vt:lpstr>Основные понятия  </vt:lpstr>
      <vt:lpstr>Основные понятия</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Перспективное планирование образовательного процесса в ДОО</dc:title>
  <dc:creator>Марина</dc:creator>
  <cp:lastModifiedBy>Максим</cp:lastModifiedBy>
  <cp:revision>78</cp:revision>
  <dcterms:created xsi:type="dcterms:W3CDTF">2014-12-17T21:40:05Z</dcterms:created>
  <dcterms:modified xsi:type="dcterms:W3CDTF">2017-03-20T18:05:24Z</dcterms:modified>
</cp:coreProperties>
</file>